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7" r:id="rId5"/>
    <p:sldId id="259" r:id="rId6"/>
    <p:sldId id="266" r:id="rId7"/>
    <p:sldId id="260" r:id="rId8"/>
    <p:sldId id="261" r:id="rId9"/>
    <p:sldId id="262"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urkert, Aimee Nicole" initials="BA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690" y="-5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FCCD275-559A-4B37-BF3D-2D7B19E02543}" type="datetimeFigureOut">
              <a:rPr lang="en-US" smtClean="0"/>
              <a:t>7/22/2016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AC332D-BE53-4A5C-8B05-603716860AA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CCD275-559A-4B37-BF3D-2D7B19E02543}"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C332D-BE53-4A5C-8B05-603716860AA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8AC332D-BE53-4A5C-8B05-603716860AA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CCD275-559A-4B37-BF3D-2D7B19E02543}"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FCCD275-559A-4B37-BF3D-2D7B19E02543}"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8AC332D-BE53-4A5C-8B05-603716860AA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FCCD275-559A-4B37-BF3D-2D7B19E02543}" type="datetimeFigureOut">
              <a:rPr lang="en-US" smtClean="0"/>
              <a:t>7/22/2016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8AC332D-BE53-4A5C-8B05-603716860AA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FCCD275-559A-4B37-BF3D-2D7B19E02543}"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C332D-BE53-4A5C-8B05-603716860AA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FCCD275-559A-4B37-BF3D-2D7B19E02543}" type="datetimeFigureOut">
              <a:rPr lang="en-US" smtClean="0"/>
              <a:t>7/22/2016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8AC332D-BE53-4A5C-8B05-603716860AA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CCD275-559A-4B37-BF3D-2D7B19E02543}" type="datetimeFigureOut">
              <a:rPr lang="en-US" smtClean="0"/>
              <a:t>7/22/2016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8AC332D-BE53-4A5C-8B05-603716860A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FCCD275-559A-4B37-BF3D-2D7B19E02543}" type="datetimeFigureOut">
              <a:rPr lang="en-US" smtClean="0"/>
              <a:t>7/22/2016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8AC332D-BE53-4A5C-8B05-603716860A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8AC332D-BE53-4A5C-8B05-603716860AA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FCCD275-559A-4B37-BF3D-2D7B19E02543}" type="datetimeFigureOut">
              <a:rPr lang="en-US" smtClean="0"/>
              <a:t>7/22/2016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8AC332D-BE53-4A5C-8B05-603716860AA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FCCD275-559A-4B37-BF3D-2D7B19E02543}" type="datetimeFigureOut">
              <a:rPr lang="en-US" smtClean="0"/>
              <a:t>7/22/2016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FCCD275-559A-4B37-BF3D-2D7B19E02543}" type="datetimeFigureOut">
              <a:rPr lang="en-US" smtClean="0"/>
              <a:t>7/22/2016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8AC332D-BE53-4A5C-8B05-603716860AA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Indiana University </a:t>
            </a:r>
          </a:p>
          <a:p>
            <a:r>
              <a:rPr lang="en-US" dirty="0" smtClean="0"/>
              <a:t>Office of the vice president and general counsel</a:t>
            </a:r>
            <a:endParaRPr lang="en-US" dirty="0"/>
          </a:p>
        </p:txBody>
      </p:sp>
      <p:sp>
        <p:nvSpPr>
          <p:cNvPr id="2" name="Title 1"/>
          <p:cNvSpPr>
            <a:spLocks noGrp="1"/>
          </p:cNvSpPr>
          <p:nvPr>
            <p:ph type="ctrTitle"/>
          </p:nvPr>
        </p:nvSpPr>
        <p:spPr/>
        <p:txBody>
          <a:bodyPr>
            <a:normAutofit/>
          </a:bodyPr>
          <a:lstStyle/>
          <a:p>
            <a:r>
              <a:rPr lang="en-US" dirty="0" smtClean="0"/>
              <a:t>Indiana Access to Public Records Act (APRA) Training</a:t>
            </a:r>
            <a:endParaRPr lang="en-US" dirty="0"/>
          </a:p>
        </p:txBody>
      </p:sp>
    </p:spTree>
    <p:extLst>
      <p:ext uri="{BB962C8B-B14F-4D97-AF65-F5344CB8AC3E}">
        <p14:creationId xmlns:p14="http://schemas.microsoft.com/office/powerpoint/2010/main" val="1378774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
          </p:nvPr>
        </p:nvSpPr>
        <p:spPr/>
        <p:txBody>
          <a:bodyPr/>
          <a:lstStyle/>
          <a:p>
            <a:r>
              <a:rPr lang="en-US" dirty="0" smtClean="0"/>
              <a:t>Do you have any questions?</a:t>
            </a:r>
          </a:p>
          <a:p>
            <a:endParaRPr lang="en-US" dirty="0"/>
          </a:p>
          <a:p>
            <a:r>
              <a:rPr lang="en-US" dirty="0" smtClean="0"/>
              <a:t>If you receive an inquiry from someone who </a:t>
            </a:r>
            <a:r>
              <a:rPr lang="en-US" smtClean="0"/>
              <a:t>is interested in submitting </a:t>
            </a:r>
            <a:r>
              <a:rPr lang="en-US" dirty="0" smtClean="0"/>
              <a:t>an open records request, you can direct the requester to the form on the OVPGC website.</a:t>
            </a:r>
            <a:endParaRPr lang="en-US" dirty="0"/>
          </a:p>
        </p:txBody>
      </p:sp>
    </p:spTree>
    <p:extLst>
      <p:ext uri="{BB962C8B-B14F-4D97-AF65-F5344CB8AC3E}">
        <p14:creationId xmlns:p14="http://schemas.microsoft.com/office/powerpoint/2010/main" val="3898751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Purpose of APRA</a:t>
            </a:r>
            <a:endParaRPr lang="en-US" dirty="0"/>
          </a:p>
        </p:txBody>
      </p:sp>
      <p:sp>
        <p:nvSpPr>
          <p:cNvPr id="3" name="Content Placeholder 2"/>
          <p:cNvSpPr>
            <a:spLocks noGrp="1"/>
          </p:cNvSpPr>
          <p:nvPr>
            <p:ph sz="quarter" idx="1"/>
          </p:nvPr>
        </p:nvSpPr>
        <p:spPr/>
        <p:txBody>
          <a:bodyPr>
            <a:normAutofit/>
          </a:bodyPr>
          <a:lstStyle/>
          <a:p>
            <a:r>
              <a:rPr lang="en-US" dirty="0" smtClean="0"/>
              <a:t>“…it </a:t>
            </a:r>
            <a:r>
              <a:rPr lang="en-US" dirty="0"/>
              <a:t>is the public policy of the state that all persons are entitled to full and complete information regarding the affairs of government and the official acts of those who represent them as public officials and employees</a:t>
            </a:r>
            <a:r>
              <a:rPr lang="en-US" dirty="0" smtClean="0"/>
              <a:t>.” </a:t>
            </a:r>
            <a:r>
              <a:rPr lang="en-US" dirty="0"/>
              <a:t>	</a:t>
            </a:r>
            <a:r>
              <a:rPr lang="en-US" dirty="0" smtClean="0"/>
              <a:t>								-IC 5-14-3-1</a:t>
            </a:r>
          </a:p>
        </p:txBody>
      </p:sp>
    </p:spTree>
    <p:extLst>
      <p:ext uri="{BB962C8B-B14F-4D97-AF65-F5344CB8AC3E}">
        <p14:creationId xmlns:p14="http://schemas.microsoft.com/office/powerpoint/2010/main" val="227772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Scope of APRA</a:t>
            </a:r>
            <a:endParaRPr lang="en-US" dirty="0"/>
          </a:p>
        </p:txBody>
      </p:sp>
      <p:sp>
        <p:nvSpPr>
          <p:cNvPr id="3" name="Content Placeholder 2"/>
          <p:cNvSpPr>
            <a:spLocks noGrp="1"/>
          </p:cNvSpPr>
          <p:nvPr>
            <p:ph sz="quarter" idx="1"/>
          </p:nvPr>
        </p:nvSpPr>
        <p:spPr/>
        <p:txBody>
          <a:bodyPr>
            <a:normAutofit/>
          </a:bodyPr>
          <a:lstStyle/>
          <a:p>
            <a:r>
              <a:rPr lang="en-US" dirty="0" smtClean="0"/>
              <a:t>APRA gives any person the right to inspect and copy IU’s public records (IC 5-14-3-3).</a:t>
            </a:r>
          </a:p>
          <a:p>
            <a:pPr lvl="1"/>
            <a:r>
              <a:rPr lang="en-US" dirty="0" smtClean="0">
                <a:solidFill>
                  <a:schemeClr val="tx1"/>
                </a:solidFill>
              </a:rPr>
              <a:t>“Public record” is defined as any writing, paper, report, study, map, photograph, book, card, tape recording, or other material that is created, received, retained, maintained, or filed by or with a public agency.”  </a:t>
            </a:r>
          </a:p>
          <a:p>
            <a:pPr lvl="2"/>
            <a:r>
              <a:rPr lang="en-US" dirty="0" smtClean="0"/>
              <a:t>NOTE: E-mails that are sent or received on an IU server (including those forwarded to an IU account from another account) or printed and stored physically at IU, irrespective of subject matter, are subject to APRA.</a:t>
            </a:r>
          </a:p>
          <a:p>
            <a:pPr marL="594360" lvl="2" indent="0">
              <a:buNone/>
            </a:pPr>
            <a:endParaRPr lang="en-US" dirty="0" smtClean="0"/>
          </a:p>
        </p:txBody>
      </p:sp>
    </p:spTree>
    <p:extLst>
      <p:ext uri="{BB962C8B-B14F-4D97-AF65-F5344CB8AC3E}">
        <p14:creationId xmlns:p14="http://schemas.microsoft.com/office/powerpoint/2010/main" val="165957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Handling APRA Requests</a:t>
            </a:r>
            <a:endParaRPr lang="en-US" dirty="0"/>
          </a:p>
        </p:txBody>
      </p:sp>
      <p:sp>
        <p:nvSpPr>
          <p:cNvPr id="3" name="Content Placeholder 2"/>
          <p:cNvSpPr>
            <a:spLocks noGrp="1"/>
          </p:cNvSpPr>
          <p:nvPr>
            <p:ph sz="quarter" idx="1"/>
          </p:nvPr>
        </p:nvSpPr>
        <p:spPr>
          <a:xfrm>
            <a:off x="301752" y="1527048"/>
            <a:ext cx="8503920" cy="4949952"/>
          </a:xfrm>
        </p:spPr>
        <p:txBody>
          <a:bodyPr>
            <a:normAutofit fontScale="70000" lnSpcReduction="20000"/>
          </a:bodyPr>
          <a:lstStyle/>
          <a:p>
            <a:r>
              <a:rPr lang="en-US" dirty="0" smtClean="0"/>
              <a:t>Responses are handled by the Office of the Vice President &amp; General Counsel</a:t>
            </a:r>
          </a:p>
          <a:p>
            <a:r>
              <a:rPr lang="en-US" dirty="0" smtClean="0"/>
              <a:t>Written request?</a:t>
            </a:r>
          </a:p>
          <a:p>
            <a:pPr lvl="1"/>
            <a:r>
              <a:rPr lang="en-US" dirty="0" smtClean="0">
                <a:solidFill>
                  <a:schemeClr val="tx1"/>
                </a:solidFill>
              </a:rPr>
              <a:t>Must respond within 7 calendar days of receipt. APRA requires only a response and not the actual production of records within this specified time period.</a:t>
            </a:r>
          </a:p>
          <a:p>
            <a:r>
              <a:rPr lang="en-US" dirty="0" smtClean="0"/>
              <a:t>Request in person?</a:t>
            </a:r>
          </a:p>
          <a:p>
            <a:pPr lvl="1"/>
            <a:r>
              <a:rPr lang="en-US" dirty="0" smtClean="0">
                <a:solidFill>
                  <a:schemeClr val="tx1"/>
                </a:solidFill>
              </a:rPr>
              <a:t>Must respond to request within 24 hours. Again, </a:t>
            </a:r>
            <a:r>
              <a:rPr lang="en-US" dirty="0">
                <a:solidFill>
                  <a:schemeClr val="tx1"/>
                </a:solidFill>
              </a:rPr>
              <a:t>APRA requires only a response and not the actual production of records within this specified time period</a:t>
            </a:r>
            <a:r>
              <a:rPr lang="en-US" dirty="0" smtClean="0">
                <a:solidFill>
                  <a:schemeClr val="tx1"/>
                </a:solidFill>
              </a:rPr>
              <a:t>.</a:t>
            </a:r>
          </a:p>
          <a:p>
            <a:r>
              <a:rPr lang="en-US" dirty="0" smtClean="0"/>
              <a:t>Requests must identify the record being requested with reasonable particularity.</a:t>
            </a:r>
          </a:p>
          <a:p>
            <a:pPr lvl="1"/>
            <a:r>
              <a:rPr lang="en-US" dirty="0" smtClean="0">
                <a:solidFill>
                  <a:schemeClr val="tx1"/>
                </a:solidFill>
              </a:rPr>
              <a:t>For example, a request for “all documents regarding the Indiana Memorial Union” is not reasonably particular.  IU may ask the requesting party to narrow the request by specifying the subject matter and, if relevant, dates so as to identify what is sought. </a:t>
            </a:r>
          </a:p>
          <a:p>
            <a:r>
              <a:rPr lang="en-US" dirty="0" smtClean="0"/>
              <a:t>Note: IU </a:t>
            </a:r>
            <a:r>
              <a:rPr lang="en-US" i="1" dirty="0" smtClean="0"/>
              <a:t>may not </a:t>
            </a:r>
            <a:r>
              <a:rPr lang="en-US" dirty="0" smtClean="0"/>
              <a:t>ask the requesting party to indicate his/her purpose for the records.</a:t>
            </a:r>
          </a:p>
          <a:p>
            <a:pPr lvl="1"/>
            <a:r>
              <a:rPr lang="en-US" dirty="0" smtClean="0">
                <a:solidFill>
                  <a:schemeClr val="tx1"/>
                </a:solidFill>
              </a:rPr>
              <a:t>However, if the record being requested is a list of names and addresses, the requesting party may not use such a record for commercial or political use. IU has the requestor sign an Affidavit of Noncommercial and Nonpolitical Use in such cases.</a:t>
            </a:r>
            <a:endParaRPr lang="en-US" dirty="0">
              <a:solidFill>
                <a:schemeClr val="tx1"/>
              </a:solidFill>
            </a:endParaRPr>
          </a:p>
        </p:txBody>
      </p:sp>
    </p:spTree>
    <p:extLst>
      <p:ext uri="{BB962C8B-B14F-4D97-AF65-F5344CB8AC3E}">
        <p14:creationId xmlns:p14="http://schemas.microsoft.com/office/powerpoint/2010/main" val="363290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Key Exceptions to APRA:</a:t>
            </a:r>
            <a:br>
              <a:rPr lang="en-US" dirty="0" smtClean="0"/>
            </a:br>
            <a:r>
              <a:rPr lang="en-US" dirty="0" smtClean="0"/>
              <a:t>What does not have to be produced?</a:t>
            </a:r>
            <a:endParaRPr lang="en-US" dirty="0"/>
          </a:p>
        </p:txBody>
      </p:sp>
      <p:sp>
        <p:nvSpPr>
          <p:cNvPr id="3" name="Content Placeholder 2"/>
          <p:cNvSpPr>
            <a:spLocks noGrp="1"/>
          </p:cNvSpPr>
          <p:nvPr>
            <p:ph sz="quarter" idx="1"/>
          </p:nvPr>
        </p:nvSpPr>
        <p:spPr/>
        <p:txBody>
          <a:bodyPr>
            <a:noAutofit/>
          </a:bodyPr>
          <a:lstStyle/>
          <a:p>
            <a:r>
              <a:rPr lang="en-US" sz="1700" dirty="0" smtClean="0"/>
              <a:t>Deliberative or advisory materials used for decision-making purposes</a:t>
            </a:r>
          </a:p>
          <a:p>
            <a:r>
              <a:rPr lang="en-US" sz="1700" dirty="0" smtClean="0"/>
              <a:t>Personnel Files</a:t>
            </a:r>
          </a:p>
          <a:p>
            <a:pPr lvl="1"/>
            <a:r>
              <a:rPr lang="en-US" sz="1700" dirty="0" smtClean="0">
                <a:solidFill>
                  <a:schemeClr val="tx1"/>
                </a:solidFill>
              </a:rPr>
              <a:t>Except for:</a:t>
            </a:r>
          </a:p>
          <a:p>
            <a:pPr lvl="2"/>
            <a:r>
              <a:rPr lang="en-US" sz="1700" dirty="0"/>
              <a:t>N</a:t>
            </a:r>
            <a:r>
              <a:rPr lang="en-US" sz="1700" dirty="0" smtClean="0"/>
              <a:t>ame, compensation, job title, job description, education &amp; training background, work experience, and dates of first &amp; last employment</a:t>
            </a:r>
          </a:p>
          <a:p>
            <a:pPr lvl="2"/>
            <a:r>
              <a:rPr lang="en-US" sz="1700" dirty="0" smtClean="0"/>
              <a:t>Info relating to status of formal charges against employee</a:t>
            </a:r>
          </a:p>
          <a:p>
            <a:pPr lvl="2"/>
            <a:r>
              <a:rPr lang="en-US" sz="1700" dirty="0" smtClean="0"/>
              <a:t>The factual basis for a disciplinary action in which final action has been taken and that resulted in the employee being suspended, demoted or terminated</a:t>
            </a:r>
          </a:p>
          <a:p>
            <a:r>
              <a:rPr lang="en-US" sz="1700" dirty="0" smtClean="0"/>
              <a:t>Material required to be kept confidential by state statute or federal law</a:t>
            </a:r>
          </a:p>
          <a:p>
            <a:pPr lvl="1"/>
            <a:r>
              <a:rPr lang="en-US" sz="1700" dirty="0" smtClean="0">
                <a:solidFill>
                  <a:schemeClr val="tx1"/>
                </a:solidFill>
              </a:rPr>
              <a:t>FERPA</a:t>
            </a:r>
          </a:p>
          <a:p>
            <a:r>
              <a:rPr lang="en-US" sz="1700" dirty="0" smtClean="0"/>
              <a:t>Records containing trade secrets</a:t>
            </a:r>
          </a:p>
          <a:p>
            <a:r>
              <a:rPr lang="en-US" sz="1700" dirty="0" smtClean="0"/>
              <a:t>Grade transcripts and license examination scores</a:t>
            </a:r>
          </a:p>
          <a:p>
            <a:r>
              <a:rPr lang="en-US" sz="1700" dirty="0" smtClean="0"/>
              <a:t>Investigatory records of a police agency</a:t>
            </a:r>
          </a:p>
          <a:p>
            <a:r>
              <a:rPr lang="en-US" sz="1700" dirty="0" smtClean="0"/>
              <a:t>Records concerning research</a:t>
            </a:r>
          </a:p>
          <a:p>
            <a:r>
              <a:rPr lang="en-US" sz="1700" dirty="0" smtClean="0"/>
              <a:t>Records that are attorney-client privileged</a:t>
            </a:r>
          </a:p>
          <a:p>
            <a:r>
              <a:rPr lang="en-US" sz="1700" dirty="0" smtClean="0"/>
              <a:t>Other exceptions can be found in IC 5-14-3-4</a:t>
            </a:r>
            <a:endParaRPr lang="en-US" sz="1700" dirty="0"/>
          </a:p>
        </p:txBody>
      </p:sp>
    </p:spTree>
    <p:extLst>
      <p:ext uri="{BB962C8B-B14F-4D97-AF65-F5344CB8AC3E}">
        <p14:creationId xmlns:p14="http://schemas.microsoft.com/office/powerpoint/2010/main" val="280751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Denying a Request</a:t>
            </a:r>
            <a:endParaRPr lang="en-US" dirty="0"/>
          </a:p>
        </p:txBody>
      </p:sp>
      <p:sp>
        <p:nvSpPr>
          <p:cNvPr id="3" name="Content Placeholder 2"/>
          <p:cNvSpPr>
            <a:spLocks noGrp="1"/>
          </p:cNvSpPr>
          <p:nvPr>
            <p:ph sz="quarter" idx="1"/>
          </p:nvPr>
        </p:nvSpPr>
        <p:spPr/>
        <p:txBody>
          <a:bodyPr/>
          <a:lstStyle/>
          <a:p>
            <a:r>
              <a:rPr lang="en-US" dirty="0" smtClean="0"/>
              <a:t>If denying a request or certain records under a request, state the reason for the denial and cite to the relevant statutory authority.</a:t>
            </a:r>
          </a:p>
          <a:p>
            <a:pPr lvl="1"/>
            <a:r>
              <a:rPr lang="en-US" dirty="0" smtClean="0">
                <a:solidFill>
                  <a:schemeClr val="tx1"/>
                </a:solidFill>
              </a:rPr>
              <a:t>Sometimes requests will contain both </a:t>
            </a:r>
            <a:r>
              <a:rPr lang="en-US" dirty="0" err="1" smtClean="0">
                <a:solidFill>
                  <a:schemeClr val="tx1"/>
                </a:solidFill>
              </a:rPr>
              <a:t>disclosable</a:t>
            </a:r>
            <a:r>
              <a:rPr lang="en-US" dirty="0" smtClean="0">
                <a:solidFill>
                  <a:schemeClr val="tx1"/>
                </a:solidFill>
              </a:rPr>
              <a:t> and </a:t>
            </a:r>
            <a:r>
              <a:rPr lang="en-US" dirty="0" err="1" smtClean="0">
                <a:solidFill>
                  <a:schemeClr val="tx1"/>
                </a:solidFill>
              </a:rPr>
              <a:t>nondisclosable</a:t>
            </a:r>
            <a:r>
              <a:rPr lang="en-US" dirty="0" smtClean="0">
                <a:solidFill>
                  <a:schemeClr val="tx1"/>
                </a:solidFill>
              </a:rPr>
              <a:t> information. </a:t>
            </a:r>
            <a:r>
              <a:rPr lang="en-US" u="sng" dirty="0" smtClean="0">
                <a:solidFill>
                  <a:schemeClr val="tx1"/>
                </a:solidFill>
              </a:rPr>
              <a:t>The information that is </a:t>
            </a:r>
            <a:r>
              <a:rPr lang="en-US" u="sng" dirty="0" err="1" smtClean="0">
                <a:solidFill>
                  <a:schemeClr val="tx1"/>
                </a:solidFill>
              </a:rPr>
              <a:t>disclosable</a:t>
            </a:r>
            <a:r>
              <a:rPr lang="en-US" u="sng" dirty="0" smtClean="0">
                <a:solidFill>
                  <a:schemeClr val="tx1"/>
                </a:solidFill>
              </a:rPr>
              <a:t> must be separated and made available for inspection and copying.</a:t>
            </a:r>
          </a:p>
          <a:p>
            <a:r>
              <a:rPr lang="en-US" dirty="0" smtClean="0"/>
              <a:t>IU will bear the burden of proving that the records are excepted from disclosure under APRA or any other applicable authority. </a:t>
            </a:r>
            <a:endParaRPr lang="en-US" dirty="0"/>
          </a:p>
        </p:txBody>
      </p:sp>
    </p:spTree>
    <p:extLst>
      <p:ext uri="{BB962C8B-B14F-4D97-AF65-F5344CB8AC3E}">
        <p14:creationId xmlns:p14="http://schemas.microsoft.com/office/powerpoint/2010/main" val="3176217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Enforcement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APRA is enforced through the Indiana Public Access Counselor (PAC). IU must cooperate with the PAC in any investigation or proceeding.</a:t>
            </a:r>
          </a:p>
          <a:p>
            <a:r>
              <a:rPr lang="en-US" dirty="0" smtClean="0"/>
              <a:t>PAC Authority:</a:t>
            </a:r>
          </a:p>
          <a:p>
            <a:pPr lvl="1"/>
            <a:r>
              <a:rPr lang="en-US" dirty="0" smtClean="0">
                <a:solidFill>
                  <a:schemeClr val="tx1"/>
                </a:solidFill>
              </a:rPr>
              <a:t>Advise </a:t>
            </a:r>
          </a:p>
          <a:p>
            <a:pPr lvl="2"/>
            <a:r>
              <a:rPr lang="en-US" dirty="0" smtClean="0"/>
              <a:t>Respond to informal inquiries</a:t>
            </a:r>
          </a:p>
          <a:p>
            <a:pPr lvl="2"/>
            <a:r>
              <a:rPr lang="en-US" dirty="0" smtClean="0"/>
              <a:t>Issue advisory opinions</a:t>
            </a:r>
          </a:p>
          <a:p>
            <a:pPr lvl="2"/>
            <a:r>
              <a:rPr lang="en-US" dirty="0" smtClean="0"/>
              <a:t>Make recommendations to General Assembly on ways to improve access</a:t>
            </a:r>
          </a:p>
          <a:p>
            <a:pPr lvl="1"/>
            <a:r>
              <a:rPr lang="en-US" dirty="0" smtClean="0">
                <a:solidFill>
                  <a:schemeClr val="tx1"/>
                </a:solidFill>
              </a:rPr>
              <a:t>Educate</a:t>
            </a:r>
          </a:p>
          <a:p>
            <a:pPr lvl="2"/>
            <a:r>
              <a:rPr lang="en-US" dirty="0" smtClean="0"/>
              <a:t>Train public officials &amp; educate members of the public</a:t>
            </a:r>
          </a:p>
          <a:p>
            <a:pPr lvl="2"/>
            <a:r>
              <a:rPr lang="en-US" dirty="0" smtClean="0"/>
              <a:t>Conduct research</a:t>
            </a:r>
          </a:p>
          <a:p>
            <a:pPr lvl="2"/>
            <a:endParaRPr lang="en-US" dirty="0"/>
          </a:p>
        </p:txBody>
      </p:sp>
    </p:spTree>
    <p:extLst>
      <p:ext uri="{BB962C8B-B14F-4D97-AF65-F5344CB8AC3E}">
        <p14:creationId xmlns:p14="http://schemas.microsoft.com/office/powerpoint/2010/main" val="1420199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Inappropriate Denials</a:t>
            </a:r>
            <a:endParaRPr lang="en-US" dirty="0"/>
          </a:p>
        </p:txBody>
      </p:sp>
      <p:sp>
        <p:nvSpPr>
          <p:cNvPr id="3" name="Content Placeholder 2"/>
          <p:cNvSpPr>
            <a:spLocks noGrp="1"/>
          </p:cNvSpPr>
          <p:nvPr>
            <p:ph sz="quarter" idx="1"/>
          </p:nvPr>
        </p:nvSpPr>
        <p:spPr/>
        <p:txBody>
          <a:bodyPr/>
          <a:lstStyle/>
          <a:p>
            <a:r>
              <a:rPr lang="en-US" dirty="0" smtClean="0"/>
              <a:t>A requesting party who feels that IU was wrong in denying his/her request may file a lawsuit to compel IU to permit inspection and copying.</a:t>
            </a:r>
          </a:p>
          <a:p>
            <a:endParaRPr lang="en-US" dirty="0" smtClean="0"/>
          </a:p>
          <a:p>
            <a:r>
              <a:rPr lang="en-US" dirty="0" smtClean="0"/>
              <a:t>Attorneys fees, court costs, and reasonable expenses of litigation may be awarded to the prevailing party.</a:t>
            </a:r>
          </a:p>
          <a:p>
            <a:pPr lvl="1"/>
            <a:r>
              <a:rPr lang="en-US" dirty="0" smtClean="0">
                <a:solidFill>
                  <a:schemeClr val="tx1"/>
                </a:solidFill>
              </a:rPr>
              <a:t>But the plaintiff must first seek and receive PAC advisory opinion or informal inquiry response.</a:t>
            </a:r>
            <a:endParaRPr lang="en-US" dirty="0">
              <a:solidFill>
                <a:schemeClr val="tx1"/>
              </a:solidFill>
            </a:endParaRPr>
          </a:p>
        </p:txBody>
      </p:sp>
    </p:spTree>
    <p:extLst>
      <p:ext uri="{BB962C8B-B14F-4D97-AF65-F5344CB8AC3E}">
        <p14:creationId xmlns:p14="http://schemas.microsoft.com/office/powerpoint/2010/main" val="3360530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rmAutofit fontScale="90000"/>
          </a:bodyPr>
          <a:lstStyle/>
          <a:p>
            <a:r>
              <a:rPr lang="en-US" dirty="0" smtClean="0"/>
              <a:t>APRA Requests Compared </a:t>
            </a:r>
            <a:br>
              <a:rPr lang="en-US" dirty="0" smtClean="0"/>
            </a:br>
            <a:r>
              <a:rPr lang="en-US" dirty="0" smtClean="0"/>
              <a:t>to Litigation Discovery</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Generally, only records that are protected by attorney-client privilege are exempt from production in litigation discovery.</a:t>
            </a:r>
          </a:p>
          <a:p>
            <a:pPr marL="0" indent="0">
              <a:buNone/>
            </a:pPr>
            <a:endParaRPr lang="en-US" dirty="0" smtClean="0"/>
          </a:p>
          <a:p>
            <a:r>
              <a:rPr lang="en-US" dirty="0" smtClean="0"/>
              <a:t>This means that </a:t>
            </a:r>
            <a:r>
              <a:rPr lang="en-US" i="1" dirty="0" smtClean="0"/>
              <a:t>almost any </a:t>
            </a:r>
            <a:r>
              <a:rPr lang="en-US" dirty="0" smtClean="0"/>
              <a:t>document or material, so long as it is not privileged and is relevant to the subject matter involved, could be discoverable, even documents that could be withheld under APRA.</a:t>
            </a:r>
          </a:p>
          <a:p>
            <a:pPr lvl="1"/>
            <a:r>
              <a:rPr lang="en-US" dirty="0">
                <a:solidFill>
                  <a:schemeClr val="tx1"/>
                </a:solidFill>
              </a:rPr>
              <a:t>The broad scope of discovery can include records stored on personal or work computers, messages from both personal and work-related email accounts, and text messages or voicemails on personal or work phones.</a:t>
            </a:r>
          </a:p>
          <a:p>
            <a:pPr marL="274320" lvl="1" indent="0">
              <a:buNone/>
            </a:pPr>
            <a:endParaRPr lang="en-US" dirty="0" smtClean="0"/>
          </a:p>
          <a:p>
            <a:r>
              <a:rPr lang="en-US" dirty="0" smtClean="0"/>
              <a:t>When </a:t>
            </a:r>
            <a:r>
              <a:rPr lang="en-US" dirty="0"/>
              <a:t>you discuss sensitive information in electronic communications, you should be aware of the circumstances in which your communications might be subject to open records requests and/or discovery in litigation, even when the communications are sent from personal electronic devices or personal email accounts</a:t>
            </a:r>
            <a:r>
              <a:rPr lang="en-US" dirty="0" smtClean="0"/>
              <a:t>. </a:t>
            </a:r>
          </a:p>
          <a:p>
            <a:pPr marL="0" indent="0">
              <a:buNone/>
            </a:pPr>
            <a:endParaRPr lang="en-US" dirty="0" smtClean="0"/>
          </a:p>
        </p:txBody>
      </p:sp>
    </p:spTree>
    <p:extLst>
      <p:ext uri="{BB962C8B-B14F-4D97-AF65-F5344CB8AC3E}">
        <p14:creationId xmlns:p14="http://schemas.microsoft.com/office/powerpoint/2010/main" val="33394741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2800</TotalTime>
  <Words>880</Words>
  <Application>Microsoft Office PowerPoint</Application>
  <PresentationFormat>On-screen Show (4:3)</PresentationFormat>
  <Paragraphs>64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Indiana Access to Public Records Act (APRA) Training</vt:lpstr>
      <vt:lpstr>Fundamental Purpose of APRA</vt:lpstr>
      <vt:lpstr>Scope of APRA</vt:lpstr>
      <vt:lpstr>Process for Handling APRA Requests</vt:lpstr>
      <vt:lpstr>Key Exceptions to APRA: What does not have to be produced?</vt:lpstr>
      <vt:lpstr>Denying a Request</vt:lpstr>
      <vt:lpstr>Process for Enforcement</vt:lpstr>
      <vt:lpstr>Consequences of Inappropriate Denials</vt:lpstr>
      <vt:lpstr>APRA Requests Compared  to Litigation Discovery</vt:lpstr>
      <vt:lpstr>Questions?</vt:lpstr>
    </vt:vector>
  </TitlesOfParts>
  <Company>Indiana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Indiana Access to Public Records Act (APRA) &amp; Open Records Requests</dc:title>
  <dc:creator>Burkert, Aimee Nicole</dc:creator>
  <cp:lastModifiedBy>Kilgore, Lisa M.</cp:lastModifiedBy>
  <cp:revision>29</cp:revision>
  <dcterms:created xsi:type="dcterms:W3CDTF">2013-08-29T14:07:39Z</dcterms:created>
  <dcterms:modified xsi:type="dcterms:W3CDTF">2016-07-22T20:24:08Z</dcterms:modified>
</cp:coreProperties>
</file>